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7" r:id="rId2"/>
    <p:sldId id="258" r:id="rId3"/>
    <p:sldId id="259" r:id="rId4"/>
    <p:sldId id="260" r:id="rId5"/>
    <p:sldId id="261" r:id="rId6"/>
    <p:sldId id="262" r:id="rId7"/>
    <p:sldId id="269" r:id="rId8"/>
    <p:sldId id="270" r:id="rId9"/>
    <p:sldId id="271" r:id="rId10"/>
    <p:sldId id="272" r:id="rId11"/>
    <p:sldId id="263" r:id="rId12"/>
    <p:sldId id="264" r:id="rId13"/>
    <p:sldId id="265" r:id="rId14"/>
    <p:sldId id="266" r:id="rId15"/>
    <p:sldId id="267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B7D836-E41E-93C6-43C7-66C126F33E21}" v="31" dt="2024-04-10T10:29:29.972"/>
    <p1510:client id="{A5CB9060-3B43-4F61-8AB8-6A3DE5E8256B}" v="33" dt="2024-04-10T10:37:06.751"/>
    <p1510:client id="{DF538E62-3779-7E8C-6027-CF36A8ABCD07}" v="164" dt="2024-04-10T11:34:30.3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58912" autoAdjust="0"/>
  </p:normalViewPr>
  <p:slideViewPr>
    <p:cSldViewPr snapToGrid="0">
      <p:cViewPr varScale="1">
        <p:scale>
          <a:sx n="53" d="100"/>
          <a:sy n="53" d="100"/>
        </p:scale>
        <p:origin x="1781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gif>
</file>

<file path=ppt/media/image4.gif>
</file>

<file path=ppt/media/image5.gif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51FF84-6CD6-4B36-89F2-DA57D52FD697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083183-95FD-4A70-8967-EE1B89F7DD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233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Hi, everyone. </a:t>
            </a: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Let me introduce myself. My name is “Tuyen” </a:t>
            </a: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Today I am here to talk about our company</a:t>
            </a:r>
            <a:r>
              <a:rPr lang="en-US" sz="1200" b="0" i="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US"/>
              <a:t>promote our product to you.</a:t>
            </a:r>
          </a:p>
          <a:p>
            <a:r>
              <a:rPr lang="en-US"/>
              <a:t>"Our company, [</a:t>
            </a:r>
            <a:r>
              <a:rPr lang="en-US" b="1"/>
              <a:t>IRON FASHION</a:t>
            </a:r>
            <a:r>
              <a:rPr lang="en-US"/>
              <a:t>], includes me, Hoang and Toan. With a focus on innovation and quality, we believe that our product will change the world. Welcome to our [</a:t>
            </a:r>
            <a:r>
              <a:rPr lang="en-US" b="1"/>
              <a:t>IRON FASHION</a:t>
            </a:r>
            <a:r>
              <a:rPr lang="en-US"/>
              <a:t>]!"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83183-95FD-4A70-8967-EE1B89F7DDB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0113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- J.A.R.V.I.S. (Just A Rather Very Intelligent System) serves as the AI assistant within the Iron Man suit.</a:t>
            </a:r>
          </a:p>
          <a:p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- It assists the owner with tasks like piloting </a:t>
            </a:r>
            <a:r>
              <a:rPr lang="en-US" b="0" i="0" dirty="0">
                <a:solidFill>
                  <a:srgbClr val="333333"/>
                </a:solidFill>
                <a:effectLst/>
                <a:highlight>
                  <a:srgbClr val="FDF3F0"/>
                </a:highlight>
                <a:latin typeface="Lucida Sans Unicode" panose="020B0602030504020204" pitchFamily="34" charset="0"/>
              </a:rPr>
              <a:t>/ˈ</a:t>
            </a:r>
            <a:r>
              <a:rPr lang="en-US" b="0" i="0" dirty="0" err="1">
                <a:solidFill>
                  <a:srgbClr val="333333"/>
                </a:solidFill>
                <a:effectLst/>
                <a:highlight>
                  <a:srgbClr val="FDF3F0"/>
                </a:highlight>
                <a:latin typeface="Lucida Sans Unicode" panose="020B0602030504020204" pitchFamily="34" charset="0"/>
              </a:rPr>
              <a:t>paɪlətɪŋ</a:t>
            </a:r>
            <a:r>
              <a:rPr lang="en-US" b="0" i="0" dirty="0">
                <a:solidFill>
                  <a:srgbClr val="333333"/>
                </a:solidFill>
                <a:effectLst/>
                <a:highlight>
                  <a:srgbClr val="FDF3F0"/>
                </a:highlight>
                <a:latin typeface="Lucida Sans Unicode" panose="020B0602030504020204" pitchFamily="34" charset="0"/>
              </a:rPr>
              <a:t>/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the suit, analyzing data, and providing real-time information and advice. </a:t>
            </a:r>
          </a:p>
          <a:p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- J.A.R.V.I.S. is capable of understanding natural language commands and communicates with the owner through the suit's HUD (Heads-Up Display).</a:t>
            </a:r>
          </a:p>
          <a:p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- Providing invaluable support in combat and everyday tasks.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83183-95FD-4A70-8967-EE1B89F7DDB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234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presentation is divided into 5 parts. </a:t>
            </a: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 </a:t>
            </a: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Second</a:t>
            </a: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</a:p>
          <a:p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83183-95FD-4A70-8967-EE1B89F7DD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8070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"Based on the company name, can you guys guess what our product is?“</a:t>
            </a:r>
          </a:p>
          <a:p>
            <a:endParaRPr lang="en-US"/>
          </a:p>
          <a:p>
            <a:r>
              <a:rPr lang="en-US"/>
              <a:t>I'd like to introduce our unique product that I believe will capture the interest of all investors. With maximum protection and unlimited flexibility, this iron suit is not only a world-saving machine but also a profit-generating product in today's market. We invite investors to join with us on this journey and together turn dreams come true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83183-95FD-4A70-8967-EE1B89F7DD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4207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Who will need this product, and for what purpose will it be used?</a:t>
            </a:r>
          </a:p>
          <a:p>
            <a:r>
              <a:rPr lang="en-US"/>
              <a:t>It's a waste to just use this product like that</a:t>
            </a: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83183-95FD-4A70-8967-EE1B89F7DD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887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What</a:t>
            </a:r>
            <a:r>
              <a:rPr lang="en-US" baseline="0"/>
              <a:t> happen if this product is sold to the bad guys?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83183-95FD-4A70-8967-EE1B89F7DD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1618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Therefore,</a:t>
            </a:r>
            <a:r>
              <a:rPr lang="en-US"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have carefully selected customers who are worthy of this product.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83183-95FD-4A70-8967-EE1B89F7DD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6473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Iron Man suit provides the owner with enhanced protection through:</a:t>
            </a:r>
          </a:p>
          <a:p>
            <a:r>
              <a:rPr lang="en-US" dirty="0"/>
              <a:t> Durable armor</a:t>
            </a:r>
            <a:r>
              <a:rPr lang="en-US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Lucida Sans Unicode" panose="020B0602030504020204" pitchFamily="34" charset="0"/>
              </a:rPr>
              <a:t>/ˈ</a:t>
            </a:r>
            <a:r>
              <a:rPr lang="en-US" b="0" i="0" dirty="0" err="1">
                <a:solidFill>
                  <a:srgbClr val="333333"/>
                </a:solidFill>
                <a:effectLst/>
                <a:highlight>
                  <a:srgbClr val="FFFFFF"/>
                </a:highlight>
                <a:latin typeface="Lucida Sans Unicode" panose="020B0602030504020204" pitchFamily="34" charset="0"/>
              </a:rPr>
              <a:t>ɑːmə</a:t>
            </a:r>
            <a:r>
              <a:rPr lang="en-US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Lucida Sans Unicode" panose="020B0602030504020204" pitchFamily="34" charset="0"/>
              </a:rPr>
              <a:t>(r)/</a:t>
            </a:r>
            <a:r>
              <a:rPr lang="en-US" dirty="0"/>
              <a:t> plating.</a:t>
            </a:r>
            <a:r>
              <a:rPr lang="en-US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Lucida Sans Unicode" panose="020B0602030504020204" pitchFamily="34" charset="0"/>
              </a:rPr>
              <a:t> /ˈ</a:t>
            </a:r>
            <a:r>
              <a:rPr lang="en-US" b="0" i="0" dirty="0" err="1">
                <a:solidFill>
                  <a:srgbClr val="333333"/>
                </a:solidFill>
                <a:effectLst/>
                <a:highlight>
                  <a:srgbClr val="FFFFFF"/>
                </a:highlight>
                <a:latin typeface="Lucida Sans Unicode" panose="020B0602030504020204" pitchFamily="34" charset="0"/>
              </a:rPr>
              <a:t>pleɪtɪŋ</a:t>
            </a:r>
            <a:r>
              <a:rPr lang="en-US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Lucida Sans Unicode" panose="020B0602030504020204" pitchFamily="34" charset="0"/>
              </a:rPr>
              <a:t>/</a:t>
            </a:r>
            <a:endParaRPr lang="en-US" dirty="0"/>
          </a:p>
          <a:p>
            <a:r>
              <a:rPr lang="en-US" dirty="0"/>
              <a:t> Reinforced structure for durability.</a:t>
            </a:r>
          </a:p>
          <a:p>
            <a:r>
              <a:rPr lang="en-US" dirty="0"/>
              <a:t> Force fields for defense.</a:t>
            </a:r>
          </a:p>
          <a:p>
            <a:r>
              <a:rPr lang="en-US" dirty="0"/>
              <a:t> Life support systems for extreme environments.</a:t>
            </a:r>
          </a:p>
          <a:p>
            <a:r>
              <a:rPr lang="en-US" dirty="0"/>
              <a:t> Emergency ejection system for quick escape.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83183-95FD-4A70-8967-EE1B89F7DD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9658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  <a:p>
            <a:r>
              <a:rPr lang="en-US" dirty="0"/>
              <a:t>- Enhances the owner combat capabilities.</a:t>
            </a:r>
          </a:p>
          <a:p>
            <a:r>
              <a:rPr lang="en-US" dirty="0"/>
              <a:t>- Allows the AI system to analyze combat situations in real-time and provide tactical suggestions and assistance. </a:t>
            </a:r>
          </a:p>
          <a:p>
            <a:r>
              <a:rPr lang="en-US" dirty="0"/>
              <a:t>- Help the owner make informed decisions, identify weaknesses in opponents, optimize attack strategies, and react quickly to changing circumstances</a:t>
            </a:r>
            <a:r>
              <a:rPr lang="en-US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Lucida Sans Unicode" panose="020B0602030504020204" pitchFamily="34" charset="0"/>
              </a:rPr>
              <a:t>/ˈ</a:t>
            </a:r>
            <a:r>
              <a:rPr lang="en-US" b="0" i="0" dirty="0" err="1">
                <a:solidFill>
                  <a:srgbClr val="333333"/>
                </a:solidFill>
                <a:effectLst/>
                <a:highlight>
                  <a:srgbClr val="FFFFFF"/>
                </a:highlight>
                <a:latin typeface="Lucida Sans Unicode" panose="020B0602030504020204" pitchFamily="34" charset="0"/>
              </a:rPr>
              <a:t>sɜːkəmstəns</a:t>
            </a:r>
            <a:r>
              <a:rPr lang="en-US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Lucida Sans Unicode" panose="020B0602030504020204" pitchFamily="34" charset="0"/>
              </a:rPr>
              <a:t>/</a:t>
            </a:r>
            <a:r>
              <a:rPr lang="en-US" dirty="0"/>
              <a:t>.</a:t>
            </a:r>
          </a:p>
          <a:p>
            <a:r>
              <a:rPr lang="en-US" dirty="0"/>
              <a:t>- Enhances combat efficiency and situational awareness, giving the owner an edge in battles.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83183-95FD-4A70-8967-EE1B89F7DDB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9278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The Iron Man suit's movement system features: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</a:t>
            </a:r>
            <a:r>
              <a:rPr lang="en-US" b="0" i="0" dirty="0" err="1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Repulsor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technology for flight.</a:t>
            </a:r>
          </a:p>
          <a:p>
            <a:pPr algn="l">
              <a:buFont typeface="+mj-lt"/>
              <a:buNone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2.AI assistance for piloting</a:t>
            </a:r>
            <a:r>
              <a:rPr lang="en-US" b="0" i="0" dirty="0">
                <a:solidFill>
                  <a:srgbClr val="333333"/>
                </a:solidFill>
                <a:effectLst/>
                <a:highlight>
                  <a:srgbClr val="FDF3F0"/>
                </a:highlight>
                <a:latin typeface="Lucida Sans Unicode" panose="020B0602030504020204" pitchFamily="34" charset="0"/>
              </a:rPr>
              <a:t>/ˈ</a:t>
            </a:r>
            <a:r>
              <a:rPr lang="en-US" b="0" i="0" dirty="0" err="1">
                <a:solidFill>
                  <a:srgbClr val="333333"/>
                </a:solidFill>
                <a:effectLst/>
                <a:highlight>
                  <a:srgbClr val="FDF3F0"/>
                </a:highlight>
                <a:latin typeface="Lucida Sans Unicode" panose="020B0602030504020204" pitchFamily="34" charset="0"/>
              </a:rPr>
              <a:t>paɪlətɪŋ</a:t>
            </a:r>
            <a:r>
              <a:rPr lang="en-US" b="0" i="0" dirty="0">
                <a:solidFill>
                  <a:srgbClr val="333333"/>
                </a:solidFill>
                <a:effectLst/>
                <a:highlight>
                  <a:srgbClr val="FDF3F0"/>
                </a:highlight>
                <a:latin typeface="Lucida Sans Unicode" panose="020B0602030504020204" pitchFamily="34" charset="0"/>
              </a:rPr>
              <a:t>/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and optimization.</a:t>
            </a:r>
          </a:p>
          <a:p>
            <a:pPr algn="l">
              <a:buFont typeface="+mj-lt"/>
              <a:buNone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3.HUD display for vital </a:t>
            </a:r>
            <a:r>
              <a:rPr lang="en-US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Lucida Sans Unicode" panose="020B0602030504020204" pitchFamily="34" charset="0"/>
              </a:rPr>
              <a:t>/ˈ</a:t>
            </a:r>
            <a:r>
              <a:rPr lang="en-US" b="0" i="0" dirty="0" err="1">
                <a:solidFill>
                  <a:srgbClr val="333333"/>
                </a:solidFill>
                <a:effectLst/>
                <a:highlight>
                  <a:srgbClr val="FFFFFF"/>
                </a:highlight>
                <a:latin typeface="Lucida Sans Unicode" panose="020B0602030504020204" pitchFamily="34" charset="0"/>
              </a:rPr>
              <a:t>vaɪtl</a:t>
            </a:r>
            <a:r>
              <a:rPr lang="en-US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Lucida Sans Unicode" panose="020B0602030504020204" pitchFamily="34" charset="0"/>
              </a:rPr>
              <a:t>/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information.</a:t>
            </a:r>
          </a:p>
          <a:p>
            <a:pPr algn="l">
              <a:buFont typeface="+mj-lt"/>
              <a:buNone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4.Advanced sensors for situational awareness.</a:t>
            </a:r>
          </a:p>
          <a:p>
            <a:pPr algn="l">
              <a:buFont typeface="+mj-lt"/>
              <a:buNone/>
            </a:pP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5.Flexible, articulated armor </a:t>
            </a:r>
            <a:r>
              <a:rPr lang="en-US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Lucida Sans Unicode" panose="020B0602030504020204" pitchFamily="34" charset="0"/>
              </a:rPr>
              <a:t>/ˈ</a:t>
            </a:r>
            <a:r>
              <a:rPr lang="en-US" b="0" i="0" dirty="0" err="1">
                <a:solidFill>
                  <a:srgbClr val="333333"/>
                </a:solidFill>
                <a:effectLst/>
                <a:highlight>
                  <a:srgbClr val="FFFFFF"/>
                </a:highlight>
                <a:latin typeface="Lucida Sans Unicode" panose="020B0602030504020204" pitchFamily="34" charset="0"/>
              </a:rPr>
              <a:t>ɑːmə</a:t>
            </a:r>
            <a:r>
              <a:rPr lang="en-US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Lucida Sans Unicode" panose="020B0602030504020204" pitchFamily="34" charset="0"/>
              </a:rPr>
              <a:t>(r)/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 for mobility</a:t>
            </a:r>
            <a:r>
              <a:rPr lang="en-US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Lucida Sans Unicode" panose="020B0602030504020204" pitchFamily="34" charset="0"/>
              </a:rPr>
              <a:t>/</a:t>
            </a:r>
            <a:r>
              <a:rPr lang="en-US" b="0" i="0" dirty="0" err="1">
                <a:solidFill>
                  <a:srgbClr val="333333"/>
                </a:solidFill>
                <a:effectLst/>
                <a:highlight>
                  <a:srgbClr val="FFFFFF"/>
                </a:highlight>
                <a:latin typeface="Lucida Sans Unicode" panose="020B0602030504020204" pitchFamily="34" charset="0"/>
              </a:rPr>
              <a:t>məʊˈbɪləti</a:t>
            </a:r>
            <a:r>
              <a:rPr lang="en-US" b="0" i="0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Lucida Sans Unicode" panose="020B0602030504020204" pitchFamily="34" charset="0"/>
              </a:rPr>
              <a:t>/</a:t>
            </a:r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83183-95FD-4A70-8967-EE1B89F7DD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812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25046-D239-4B5B-82BB-04F974B9E5F8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C3319-1F01-420C-B6E0-AD3875856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951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25046-D239-4B5B-82BB-04F974B9E5F8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C3319-1F01-420C-B6E0-AD3875856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233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25046-D239-4B5B-82BB-04F974B9E5F8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C3319-1F01-420C-B6E0-AD3875856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870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25046-D239-4B5B-82BB-04F974B9E5F8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C3319-1F01-420C-B6E0-AD3875856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335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25046-D239-4B5B-82BB-04F974B9E5F8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C3319-1F01-420C-B6E0-AD3875856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647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25046-D239-4B5B-82BB-04F974B9E5F8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C3319-1F01-420C-B6E0-AD3875856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915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25046-D239-4B5B-82BB-04F974B9E5F8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C3319-1F01-420C-B6E0-AD3875856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976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25046-D239-4B5B-82BB-04F974B9E5F8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C3319-1F01-420C-B6E0-AD3875856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951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25046-D239-4B5B-82BB-04F974B9E5F8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C3319-1F01-420C-B6E0-AD3875856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276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25046-D239-4B5B-82BB-04F974B9E5F8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C3319-1F01-420C-B6E0-AD3875856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52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E25046-D239-4B5B-82BB-04F974B9E5F8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C3319-1F01-420C-B6E0-AD3875856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261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E25046-D239-4B5B-82BB-04F974B9E5F8}" type="datetimeFigureOut">
              <a:rPr lang="en-US" smtClean="0"/>
              <a:t>4/15/2024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1C3319-1F01-420C-B6E0-AD38758567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579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gif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:\Users\hyun\Desktop\비전로고_두줄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83091" y="102417"/>
            <a:ext cx="1369070" cy="594437"/>
          </a:xfrm>
          <a:prstGeom prst="rect">
            <a:avLst/>
          </a:prstGeom>
          <a:noFill/>
        </p:spPr>
      </p:pic>
      <p:sp>
        <p:nvSpPr>
          <p:cNvPr id="5" name="Text Box 9"/>
          <p:cNvSpPr txBox="1">
            <a:spLocks noChangeArrowheads="1"/>
          </p:cNvSpPr>
          <p:nvPr/>
        </p:nvSpPr>
        <p:spPr bwMode="auto">
          <a:xfrm>
            <a:off x="5372564" y="246658"/>
            <a:ext cx="1430200" cy="241926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ko-KR" sz="972">
                <a:solidFill>
                  <a:schemeClr val="bg1">
                    <a:lumMod val="75000"/>
                  </a:schemeClr>
                </a:solidFill>
                <a:latin typeface="Arial" charset="0"/>
              </a:rPr>
              <a:t>LGE Internal Use Only</a:t>
            </a:r>
          </a:p>
        </p:txBody>
      </p:sp>
      <p:pic>
        <p:nvPicPr>
          <p:cNvPr id="6" name="Picture 11" descr="D:\조직문화\로고\LGE_CI_LOGO\누끼 컷\LGE_Logo_3D_Tagline(W)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3772" y="6101619"/>
            <a:ext cx="947705" cy="45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5554068" y="5601550"/>
            <a:ext cx="1080745" cy="316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30188" indent="-230188" eaLnBrk="0" hangingPunct="0">
              <a:defRPr kumimoji="1" sz="1200" b="1">
                <a:solidFill>
                  <a:schemeClr val="tx1"/>
                </a:solidFill>
                <a:latin typeface="Arial" charset="0"/>
                <a:ea typeface="Dotum" pitchFamily="50" charset="-127"/>
                <a:sym typeface="Wingdings" pitchFamily="2" charset="2"/>
              </a:defRPr>
            </a:lvl1pPr>
            <a:lvl2pPr marL="742950" indent="-285750" eaLnBrk="0" hangingPunct="0">
              <a:defRPr kumimoji="1" sz="1200" b="1">
                <a:solidFill>
                  <a:schemeClr val="tx1"/>
                </a:solidFill>
                <a:latin typeface="Arial" charset="0"/>
                <a:ea typeface="Dotum" pitchFamily="50" charset="-127"/>
                <a:sym typeface="Wingdings" pitchFamily="2" charset="2"/>
              </a:defRPr>
            </a:lvl2pPr>
            <a:lvl3pPr marL="1143000" indent="-228600" eaLnBrk="0" hangingPunct="0">
              <a:defRPr kumimoji="1" sz="1200" b="1">
                <a:solidFill>
                  <a:schemeClr val="tx1"/>
                </a:solidFill>
                <a:latin typeface="Arial" charset="0"/>
                <a:ea typeface="Dotum" pitchFamily="50" charset="-127"/>
                <a:sym typeface="Wingdings" pitchFamily="2" charset="2"/>
              </a:defRPr>
            </a:lvl3pPr>
            <a:lvl4pPr marL="1600200" indent="-228600" eaLnBrk="0" hangingPunct="0">
              <a:defRPr kumimoji="1" sz="1200" b="1">
                <a:solidFill>
                  <a:schemeClr val="tx1"/>
                </a:solidFill>
                <a:latin typeface="Arial" charset="0"/>
                <a:ea typeface="Dotum" pitchFamily="50" charset="-127"/>
                <a:sym typeface="Wingdings" pitchFamily="2" charset="2"/>
              </a:defRPr>
            </a:lvl4pPr>
            <a:lvl5pPr marL="2057400" indent="-228600" eaLnBrk="0" hangingPunct="0">
              <a:defRPr kumimoji="1" sz="1200" b="1">
                <a:solidFill>
                  <a:schemeClr val="tx1"/>
                </a:solidFill>
                <a:latin typeface="Arial" charset="0"/>
                <a:ea typeface="Dotum" pitchFamily="50" charset="-127"/>
                <a:sym typeface="Wingdings" pitchFamily="2" charset="2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kumimoji="1" sz="1200" b="1">
                <a:solidFill>
                  <a:schemeClr val="tx1"/>
                </a:solidFill>
                <a:latin typeface="Arial" charset="0"/>
                <a:ea typeface="Dotum" pitchFamily="50" charset="-127"/>
                <a:sym typeface="Wingdings" pitchFamily="2" charset="2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kumimoji="1" sz="1200" b="1">
                <a:solidFill>
                  <a:schemeClr val="tx1"/>
                </a:solidFill>
                <a:latin typeface="Arial" charset="0"/>
                <a:ea typeface="Dotum" pitchFamily="50" charset="-127"/>
                <a:sym typeface="Wingdings" pitchFamily="2" charset="2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kumimoji="1" sz="1200" b="1">
                <a:solidFill>
                  <a:schemeClr val="tx1"/>
                </a:solidFill>
                <a:latin typeface="Arial" charset="0"/>
                <a:ea typeface="Dotum" pitchFamily="50" charset="-127"/>
                <a:sym typeface="Wingdings" pitchFamily="2" charset="2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pitchFamily="2" charset="2"/>
              <a:buChar char="§"/>
              <a:defRPr kumimoji="1" sz="1200" b="1">
                <a:solidFill>
                  <a:schemeClr val="tx1"/>
                </a:solidFill>
                <a:latin typeface="Arial" charset="0"/>
                <a:ea typeface="Dotum" pitchFamily="50" charset="-127"/>
                <a:sym typeface="Wingdings" pitchFamily="2" charset="2"/>
              </a:defRPr>
            </a:lvl9pPr>
          </a:lstStyle>
          <a:p>
            <a:pPr algn="ctr" defTabSz="888538" eaLnBrk="1" hangingPunct="1"/>
            <a:r>
              <a:rPr lang="en-US" altLang="ko-KR" sz="1457">
                <a:solidFill>
                  <a:srgbClr val="000000"/>
                </a:solidFill>
                <a:latin typeface="Arial Narrow" panose="020B0606020202030204" pitchFamily="34" charset="0"/>
                <a:ea typeface="LG스마트체 Regular" panose="020B0600000101010101" pitchFamily="50" charset="-127"/>
                <a:cs typeface="Arial" panose="020B0604020202020204" pitchFamily="34" charset="0"/>
              </a:rPr>
              <a:t>2024. 04 . 10</a:t>
            </a:r>
            <a:endParaRPr lang="ko-KR" altLang="en-US" sz="1457">
              <a:solidFill>
                <a:srgbClr val="000000"/>
              </a:solidFill>
              <a:latin typeface="Arial Narrow" panose="020B0606020202030204" pitchFamily="34" charset="0"/>
              <a:ea typeface="LG스마트체 Regular" panose="020B0600000101010101" pitchFamily="50" charset="-127"/>
              <a:cs typeface="Arial" panose="020B0604020202020204" pitchFamily="34" charset="0"/>
            </a:endParaRPr>
          </a:p>
        </p:txBody>
      </p:sp>
      <p:grpSp>
        <p:nvGrpSpPr>
          <p:cNvPr id="10" name="그룹 2"/>
          <p:cNvGrpSpPr/>
          <p:nvPr/>
        </p:nvGrpSpPr>
        <p:grpSpPr>
          <a:xfrm>
            <a:off x="4654021" y="2907973"/>
            <a:ext cx="2830685" cy="479899"/>
            <a:chOff x="1347511" y="1429673"/>
            <a:chExt cx="7207720" cy="493896"/>
          </a:xfrm>
        </p:grpSpPr>
        <p:sp>
          <p:nvSpPr>
            <p:cNvPr id="12" name="Line 7"/>
            <p:cNvSpPr>
              <a:spLocks noChangeShapeType="1"/>
            </p:cNvSpPr>
            <p:nvPr/>
          </p:nvSpPr>
          <p:spPr bwMode="auto">
            <a:xfrm>
              <a:off x="1347511" y="1923569"/>
              <a:ext cx="720772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888538"/>
              <a:endParaRPr lang="ko-KR" altLang="en-US" sz="1749">
                <a:solidFill>
                  <a:prstClr val="black"/>
                </a:solidFill>
              </a:endParaRPr>
            </a:p>
          </p:txBody>
        </p:sp>
        <p:sp>
          <p:nvSpPr>
            <p:cNvPr id="13" name="Text Box 21"/>
            <p:cNvSpPr txBox="1">
              <a:spLocks noChangeArrowheads="1"/>
            </p:cNvSpPr>
            <p:nvPr/>
          </p:nvSpPr>
          <p:spPr bwMode="auto">
            <a:xfrm>
              <a:off x="1907069" y="1429673"/>
              <a:ext cx="6088637" cy="4616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87449" tIns="0" rIns="87449" bIns="0">
              <a:spAutoFit/>
            </a:bodyPr>
            <a:lstStyle>
              <a:lvl1pPr eaLnBrk="0" hangingPunct="0">
                <a:defRPr kumimoji="1" sz="1200" b="1">
                  <a:solidFill>
                    <a:schemeClr val="tx1"/>
                  </a:solidFill>
                  <a:latin typeface="Arial" charset="0"/>
                  <a:ea typeface="Dotum" pitchFamily="50" charset="-127"/>
                  <a:sym typeface="Wingdings" pitchFamily="2" charset="2"/>
                </a:defRPr>
              </a:lvl1pPr>
              <a:lvl2pPr marL="742950" indent="-285750" eaLnBrk="0" hangingPunct="0">
                <a:defRPr kumimoji="1" sz="1200" b="1">
                  <a:solidFill>
                    <a:schemeClr val="tx1"/>
                  </a:solidFill>
                  <a:latin typeface="Arial" charset="0"/>
                  <a:ea typeface="Dotum" pitchFamily="50" charset="-127"/>
                  <a:sym typeface="Wingdings" pitchFamily="2" charset="2"/>
                </a:defRPr>
              </a:lvl2pPr>
              <a:lvl3pPr marL="1143000" indent="-228600" eaLnBrk="0" hangingPunct="0">
                <a:defRPr kumimoji="1" sz="1200" b="1">
                  <a:solidFill>
                    <a:schemeClr val="tx1"/>
                  </a:solidFill>
                  <a:latin typeface="Arial" charset="0"/>
                  <a:ea typeface="Dotum" pitchFamily="50" charset="-127"/>
                  <a:sym typeface="Wingdings" pitchFamily="2" charset="2"/>
                </a:defRPr>
              </a:lvl3pPr>
              <a:lvl4pPr marL="1600200" indent="-228600" eaLnBrk="0" hangingPunct="0">
                <a:defRPr kumimoji="1" sz="1200" b="1">
                  <a:solidFill>
                    <a:schemeClr val="tx1"/>
                  </a:solidFill>
                  <a:latin typeface="Arial" charset="0"/>
                  <a:ea typeface="Dotum" pitchFamily="50" charset="-127"/>
                  <a:sym typeface="Wingdings" pitchFamily="2" charset="2"/>
                </a:defRPr>
              </a:lvl4pPr>
              <a:lvl5pPr marL="2057400" indent="-228600" eaLnBrk="0" hangingPunct="0">
                <a:defRPr kumimoji="1" sz="1200" b="1">
                  <a:solidFill>
                    <a:schemeClr val="tx1"/>
                  </a:solidFill>
                  <a:latin typeface="Arial" charset="0"/>
                  <a:ea typeface="Dotum" pitchFamily="50" charset="-127"/>
                  <a:sym typeface="Wingdings" pitchFamily="2" charset="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Font typeface="Wingdings" pitchFamily="2" charset="2"/>
                <a:buChar char="§"/>
                <a:defRPr kumimoji="1" sz="1200" b="1">
                  <a:solidFill>
                    <a:schemeClr val="tx1"/>
                  </a:solidFill>
                  <a:latin typeface="Arial" charset="0"/>
                  <a:ea typeface="Dotum" pitchFamily="50" charset="-127"/>
                  <a:sym typeface="Wingdings" pitchFamily="2" charset="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Font typeface="Wingdings" pitchFamily="2" charset="2"/>
                <a:buChar char="§"/>
                <a:defRPr kumimoji="1" sz="1200" b="1">
                  <a:solidFill>
                    <a:schemeClr val="tx1"/>
                  </a:solidFill>
                  <a:latin typeface="Arial" charset="0"/>
                  <a:ea typeface="Dotum" pitchFamily="50" charset="-127"/>
                  <a:sym typeface="Wingdings" pitchFamily="2" charset="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Font typeface="Wingdings" pitchFamily="2" charset="2"/>
                <a:buChar char="§"/>
                <a:defRPr kumimoji="1" sz="1200" b="1">
                  <a:solidFill>
                    <a:schemeClr val="tx1"/>
                  </a:solidFill>
                  <a:latin typeface="Arial" charset="0"/>
                  <a:ea typeface="Dotum" pitchFamily="50" charset="-127"/>
                  <a:sym typeface="Wingdings" pitchFamily="2" charset="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Font typeface="Wingdings" pitchFamily="2" charset="2"/>
                <a:buChar char="§"/>
                <a:defRPr kumimoji="1" sz="1200" b="1">
                  <a:solidFill>
                    <a:schemeClr val="tx1"/>
                  </a:solidFill>
                  <a:latin typeface="Arial" charset="0"/>
                  <a:ea typeface="Dotum" pitchFamily="50" charset="-127"/>
                  <a:sym typeface="Wingdings" pitchFamily="2" charset="2"/>
                </a:defRPr>
              </a:lvl9pPr>
            </a:lstStyle>
            <a:p>
              <a:pPr algn="ctr" defTabSz="888538" eaLnBrk="1" hangingPunct="1"/>
              <a:r>
                <a:rPr lang="en-US" altLang="ko-KR" sz="2915">
                  <a:solidFill>
                    <a:prstClr val="black"/>
                  </a:solidFill>
                  <a:latin typeface="Arial Narrow" panose="020B0606020202030204" pitchFamily="34" charset="0"/>
                  <a:ea typeface="LG스마트체 Regular" panose="020B0600000101010101" pitchFamily="50" charset="-127"/>
                </a:rPr>
                <a:t>IRON FASHION</a:t>
              </a:r>
              <a:endParaRPr lang="ko-KR" altLang="en-US" sz="2915">
                <a:solidFill>
                  <a:prstClr val="black"/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4873776" y="3670106"/>
            <a:ext cx="3721449" cy="1077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6079" indent="-406079">
              <a:spcBef>
                <a:spcPts val="474"/>
              </a:spcBef>
              <a:spcAft>
                <a:spcPts val="474"/>
              </a:spcAft>
              <a:buFont typeface="+mj-lt"/>
              <a:buAutoNum type="arabicPeriod"/>
            </a:pPr>
            <a:r>
              <a:rPr lang="en-US" sz="1579" b="1">
                <a:latin typeface="Arial Narrow" panose="020B0606020202030204" pitchFamily="34" charset="0"/>
                <a:cs typeface="Arial" panose="020B0604020202020204" pitchFamily="34" charset="0"/>
              </a:rPr>
              <a:t>Le </a:t>
            </a:r>
            <a:r>
              <a:rPr lang="en-US" sz="1579" b="1" err="1">
                <a:latin typeface="Arial Narrow" panose="020B0606020202030204" pitchFamily="34" charset="0"/>
                <a:cs typeface="Arial" panose="020B0604020202020204" pitchFamily="34" charset="0"/>
              </a:rPr>
              <a:t>Thi</a:t>
            </a:r>
            <a:r>
              <a:rPr lang="en-US" sz="1579" b="1"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en-US" sz="1579" b="1" err="1">
                <a:latin typeface="Arial Narrow" panose="020B0606020202030204" pitchFamily="34" charset="0"/>
                <a:cs typeface="Arial" panose="020B0604020202020204" pitchFamily="34" charset="0"/>
              </a:rPr>
              <a:t>Thanh</a:t>
            </a:r>
            <a:r>
              <a:rPr lang="en-US" sz="1579" b="1">
                <a:latin typeface="Arial Narrow" panose="020B0606020202030204" pitchFamily="34" charset="0"/>
                <a:cs typeface="Arial" panose="020B0604020202020204" pitchFamily="34" charset="0"/>
              </a:rPr>
              <a:t> </a:t>
            </a:r>
            <a:r>
              <a:rPr lang="en-US" sz="1579" b="1" err="1">
                <a:latin typeface="Arial Narrow" panose="020B0606020202030204" pitchFamily="34" charset="0"/>
                <a:cs typeface="Arial" panose="020B0604020202020204" pitchFamily="34" charset="0"/>
              </a:rPr>
              <a:t>Tuyen</a:t>
            </a:r>
            <a:endParaRPr lang="en-US" sz="1579" b="1"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marL="406079" indent="-406079">
              <a:spcBef>
                <a:spcPts val="474"/>
              </a:spcBef>
              <a:spcAft>
                <a:spcPts val="474"/>
              </a:spcAft>
              <a:buFont typeface="+mj-lt"/>
              <a:buAutoNum type="arabicPeriod"/>
            </a:pPr>
            <a:r>
              <a:rPr lang="en-US" altLang="ko-KR" sz="1579" b="1">
                <a:latin typeface="Arial Narrow" panose="020B0606020202030204" pitchFamily="34" charset="0"/>
                <a:ea typeface="LG스마트체 Regular" panose="020B0600000101010101" pitchFamily="50" charset="-127"/>
              </a:rPr>
              <a:t>Nguyen Van Hoang</a:t>
            </a:r>
          </a:p>
          <a:p>
            <a:pPr marL="406079" indent="-406079">
              <a:spcBef>
                <a:spcPts val="474"/>
              </a:spcBef>
              <a:spcAft>
                <a:spcPts val="474"/>
              </a:spcAft>
              <a:buFont typeface="+mj-lt"/>
              <a:buAutoNum type="arabicPeriod"/>
            </a:pPr>
            <a:r>
              <a:rPr lang="en-US" sz="1579" b="1">
                <a:latin typeface="Arial Narrow" panose="020B0606020202030204" pitchFamily="34" charset="0"/>
                <a:ea typeface="LG스마트체 Regular" panose="020B0600000101010101" pitchFamily="50" charset="-127"/>
                <a:cs typeface="Arial" panose="020B0604020202020204" pitchFamily="34" charset="0"/>
              </a:rPr>
              <a:t>Nguyen Vo </a:t>
            </a:r>
            <a:r>
              <a:rPr lang="en-US" sz="1579" b="1" err="1">
                <a:latin typeface="Arial Narrow" panose="020B0606020202030204" pitchFamily="34" charset="0"/>
                <a:ea typeface="LG스마트체 Regular" panose="020B0600000101010101" pitchFamily="50" charset="-127"/>
                <a:cs typeface="Arial" panose="020B0604020202020204" pitchFamily="34" charset="0"/>
              </a:rPr>
              <a:t>Khanh</a:t>
            </a:r>
            <a:r>
              <a:rPr lang="en-US" sz="1579" b="1">
                <a:latin typeface="Arial Narrow" panose="020B0606020202030204" pitchFamily="34" charset="0"/>
                <a:ea typeface="LG스마트체 Regular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en-US" sz="1579" b="1" err="1">
                <a:latin typeface="Arial Narrow" panose="020B0606020202030204" pitchFamily="34" charset="0"/>
                <a:ea typeface="LG스마트체 Regular" panose="020B0600000101010101" pitchFamily="50" charset="-127"/>
                <a:cs typeface="Arial" panose="020B0604020202020204" pitchFamily="34" charset="0"/>
              </a:rPr>
              <a:t>Toan</a:t>
            </a:r>
            <a:endParaRPr lang="en-US" sz="1579" b="1">
              <a:latin typeface="Arial Narrow" panose="020B0606020202030204" pitchFamily="34" charset="0"/>
              <a:ea typeface="LG스마트체 Regular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816644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5372564" y="246658"/>
            <a:ext cx="1430200" cy="241926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ko-KR" sz="972" dirty="0">
                <a:solidFill>
                  <a:schemeClr val="bg1">
                    <a:lumMod val="75000"/>
                  </a:schemeClr>
                </a:solidFill>
                <a:latin typeface="Arial" charset="0"/>
              </a:rPr>
              <a:t>LGE Internal Use Only</a:t>
            </a:r>
          </a:p>
        </p:txBody>
      </p:sp>
      <p:pic>
        <p:nvPicPr>
          <p:cNvPr id="14" name="Picture 13" descr="C:\Users\hyun\Desktop\비전로고_두줄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26592" y="139899"/>
            <a:ext cx="1369070" cy="594437"/>
          </a:xfrm>
          <a:prstGeom prst="rect">
            <a:avLst/>
          </a:prstGeom>
          <a:noFill/>
        </p:spPr>
      </p:pic>
      <p:sp>
        <p:nvSpPr>
          <p:cNvPr id="24" name="Text Box 3"/>
          <p:cNvSpPr txBox="1">
            <a:spLocks noChangeArrowheads="1"/>
          </p:cNvSpPr>
          <p:nvPr/>
        </p:nvSpPr>
        <p:spPr bwMode="auto">
          <a:xfrm>
            <a:off x="1465591" y="134197"/>
            <a:ext cx="3819666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1pPr>
            <a:lvl2pPr marL="742950" indent="-28575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2pPr>
            <a:lvl3pPr marL="11430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3pPr>
            <a:lvl4pPr marL="16002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4pPr>
            <a:lvl5pPr marL="20574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1700" b="1" dirty="0">
                <a:solidFill>
                  <a:schemeClr val="tx1"/>
                </a:solidFill>
                <a:latin typeface="Arial Narrow"/>
                <a:ea typeface="LG스마트체 Regular"/>
              </a:rPr>
              <a:t>III. Product Features</a:t>
            </a:r>
            <a:endParaRPr lang="en-US" altLang="ko-KR" sz="1800" b="1" dirty="0">
              <a:solidFill>
                <a:schemeClr val="tx1"/>
              </a:solidFill>
              <a:latin typeface="Arial Narrow"/>
              <a:ea typeface="LG스마트체 Regular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C65E4C95-2D39-2DB5-0B6A-84E0B9F1B1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6877" y="729381"/>
            <a:ext cx="9838247" cy="53992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48AC8F70-B0E4-C7DC-E825-B57C6472E7B8}"/>
              </a:ext>
            </a:extLst>
          </p:cNvPr>
          <p:cNvSpPr txBox="1"/>
          <p:nvPr/>
        </p:nvSpPr>
        <p:spPr>
          <a:xfrm>
            <a:off x="4146644" y="6149862"/>
            <a:ext cx="4550505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dirty="0">
                <a:cs typeface="Calibri"/>
              </a:rPr>
              <a:t>Jarvis Assistant</a:t>
            </a:r>
          </a:p>
        </p:txBody>
      </p:sp>
    </p:spTree>
    <p:extLst>
      <p:ext uri="{BB962C8B-B14F-4D97-AF65-F5344CB8AC3E}">
        <p14:creationId xmlns:p14="http://schemas.microsoft.com/office/powerpoint/2010/main" val="31374981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market&#10;&#10;Description automatically generated">
            <a:extLst>
              <a:ext uri="{FF2B5EF4-FFF2-40B4-BE49-F238E27FC236}">
                <a16:creationId xmlns="" xmlns:a16="http://schemas.microsoft.com/office/drawing/2014/main" id="{492266F5-110A-4FB6-1587-72C85B522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877" y="0"/>
            <a:ext cx="102562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483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video game&#10;&#10;Description automatically generated">
            <a:extLst>
              <a:ext uri="{FF2B5EF4-FFF2-40B4-BE49-F238E27FC236}">
                <a16:creationId xmlns="" xmlns:a16="http://schemas.microsoft.com/office/drawing/2014/main" id="{47EE0FFB-6A2B-F0DF-C592-284A45EAB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3070"/>
            <a:ext cx="12192000" cy="6531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6895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video game&#10;&#10;Description automatically generated">
            <a:extLst>
              <a:ext uri="{FF2B5EF4-FFF2-40B4-BE49-F238E27FC236}">
                <a16:creationId xmlns="" xmlns:a16="http://schemas.microsoft.com/office/drawing/2014/main" id="{4C3C5D64-F730-A097-6B99-70C141F4C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685" y="0"/>
            <a:ext cx="116346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1904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8402BF31-10B7-28E7-5985-DF9C64A95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664" y="0"/>
            <a:ext cx="118106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6092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B1538A60-F0FE-10BD-F426-04769AD371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691" y="0"/>
            <a:ext cx="98326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8797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40C84BC0-3844-63A7-AB44-C7AB63663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2650" y="2724150"/>
            <a:ext cx="78867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270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679075" y="1190047"/>
            <a:ext cx="2830685" cy="479899"/>
            <a:chOff x="1347511" y="1429673"/>
            <a:chExt cx="7207720" cy="493896"/>
          </a:xfrm>
        </p:grpSpPr>
        <p:sp>
          <p:nvSpPr>
            <p:cNvPr id="4" name="Line 7"/>
            <p:cNvSpPr>
              <a:spLocks noChangeShapeType="1"/>
            </p:cNvSpPr>
            <p:nvPr/>
          </p:nvSpPr>
          <p:spPr bwMode="auto">
            <a:xfrm>
              <a:off x="1347511" y="1923569"/>
              <a:ext cx="720772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defTabSz="888538"/>
              <a:endParaRPr lang="ko-KR" altLang="en-US" sz="1749">
                <a:solidFill>
                  <a:prstClr val="black"/>
                </a:solidFill>
              </a:endParaRPr>
            </a:p>
          </p:txBody>
        </p:sp>
        <p:sp>
          <p:nvSpPr>
            <p:cNvPr id="5" name="Text Box 21"/>
            <p:cNvSpPr txBox="1">
              <a:spLocks noChangeArrowheads="1"/>
            </p:cNvSpPr>
            <p:nvPr/>
          </p:nvSpPr>
          <p:spPr bwMode="auto">
            <a:xfrm>
              <a:off x="3034669" y="1429673"/>
              <a:ext cx="3833416" cy="4616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857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87449" tIns="0" rIns="87449" bIns="0">
              <a:spAutoFit/>
            </a:bodyPr>
            <a:lstStyle>
              <a:lvl1pPr eaLnBrk="0" hangingPunct="0">
                <a:defRPr kumimoji="1" sz="1200" b="1">
                  <a:solidFill>
                    <a:schemeClr val="tx1"/>
                  </a:solidFill>
                  <a:latin typeface="Arial" charset="0"/>
                  <a:ea typeface="Dotum" pitchFamily="50" charset="-127"/>
                  <a:sym typeface="Wingdings" pitchFamily="2" charset="2"/>
                </a:defRPr>
              </a:lvl1pPr>
              <a:lvl2pPr marL="742950" indent="-285750" eaLnBrk="0" hangingPunct="0">
                <a:defRPr kumimoji="1" sz="1200" b="1">
                  <a:solidFill>
                    <a:schemeClr val="tx1"/>
                  </a:solidFill>
                  <a:latin typeface="Arial" charset="0"/>
                  <a:ea typeface="Dotum" pitchFamily="50" charset="-127"/>
                  <a:sym typeface="Wingdings" pitchFamily="2" charset="2"/>
                </a:defRPr>
              </a:lvl2pPr>
              <a:lvl3pPr marL="1143000" indent="-228600" eaLnBrk="0" hangingPunct="0">
                <a:defRPr kumimoji="1" sz="1200" b="1">
                  <a:solidFill>
                    <a:schemeClr val="tx1"/>
                  </a:solidFill>
                  <a:latin typeface="Arial" charset="0"/>
                  <a:ea typeface="Dotum" pitchFamily="50" charset="-127"/>
                  <a:sym typeface="Wingdings" pitchFamily="2" charset="2"/>
                </a:defRPr>
              </a:lvl3pPr>
              <a:lvl4pPr marL="1600200" indent="-228600" eaLnBrk="0" hangingPunct="0">
                <a:defRPr kumimoji="1" sz="1200" b="1">
                  <a:solidFill>
                    <a:schemeClr val="tx1"/>
                  </a:solidFill>
                  <a:latin typeface="Arial" charset="0"/>
                  <a:ea typeface="Dotum" pitchFamily="50" charset="-127"/>
                  <a:sym typeface="Wingdings" pitchFamily="2" charset="2"/>
                </a:defRPr>
              </a:lvl4pPr>
              <a:lvl5pPr marL="2057400" indent="-228600" eaLnBrk="0" hangingPunct="0">
                <a:defRPr kumimoji="1" sz="1200" b="1">
                  <a:solidFill>
                    <a:schemeClr val="tx1"/>
                  </a:solidFill>
                  <a:latin typeface="Arial" charset="0"/>
                  <a:ea typeface="Dotum" pitchFamily="50" charset="-127"/>
                  <a:sym typeface="Wingdings" pitchFamily="2" charset="2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Font typeface="Wingdings" pitchFamily="2" charset="2"/>
                <a:buChar char="§"/>
                <a:defRPr kumimoji="1" sz="1200" b="1">
                  <a:solidFill>
                    <a:schemeClr val="tx1"/>
                  </a:solidFill>
                  <a:latin typeface="Arial" charset="0"/>
                  <a:ea typeface="Dotum" pitchFamily="50" charset="-127"/>
                  <a:sym typeface="Wingdings" pitchFamily="2" charset="2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Font typeface="Wingdings" pitchFamily="2" charset="2"/>
                <a:buChar char="§"/>
                <a:defRPr kumimoji="1" sz="1200" b="1">
                  <a:solidFill>
                    <a:schemeClr val="tx1"/>
                  </a:solidFill>
                  <a:latin typeface="Arial" charset="0"/>
                  <a:ea typeface="Dotum" pitchFamily="50" charset="-127"/>
                  <a:sym typeface="Wingdings" pitchFamily="2" charset="2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Font typeface="Wingdings" pitchFamily="2" charset="2"/>
                <a:buChar char="§"/>
                <a:defRPr kumimoji="1" sz="1200" b="1">
                  <a:solidFill>
                    <a:schemeClr val="tx1"/>
                  </a:solidFill>
                  <a:latin typeface="Arial" charset="0"/>
                  <a:ea typeface="Dotum" pitchFamily="50" charset="-127"/>
                  <a:sym typeface="Wingdings" pitchFamily="2" charset="2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Font typeface="Wingdings" pitchFamily="2" charset="2"/>
                <a:buChar char="§"/>
                <a:defRPr kumimoji="1" sz="1200" b="1">
                  <a:solidFill>
                    <a:schemeClr val="tx1"/>
                  </a:solidFill>
                  <a:latin typeface="Arial" charset="0"/>
                  <a:ea typeface="Dotum" pitchFamily="50" charset="-127"/>
                  <a:sym typeface="Wingdings" pitchFamily="2" charset="2"/>
                </a:defRPr>
              </a:lvl9pPr>
            </a:lstStyle>
            <a:p>
              <a:pPr algn="ctr" defTabSz="888538" eaLnBrk="1" hangingPunct="1"/>
              <a:r>
                <a:rPr lang="en-US" altLang="ko-KR" sz="2915">
                  <a:solidFill>
                    <a:prstClr val="black"/>
                  </a:solidFill>
                  <a:latin typeface="Arial Narrow" panose="020B0606020202030204" pitchFamily="34" charset="0"/>
                  <a:ea typeface="LG스마트체 Regular" panose="020B0600000101010101" pitchFamily="50" charset="-127"/>
                </a:rPr>
                <a:t>AGENDA</a:t>
              </a:r>
              <a:endParaRPr lang="ko-KR" altLang="en-US" sz="2915">
                <a:solidFill>
                  <a:prstClr val="black"/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endParaRPr>
            </a:p>
          </p:txBody>
        </p:sp>
      </p:grpSp>
      <p:pic>
        <p:nvPicPr>
          <p:cNvPr id="17" name="Picture 11" descr="D:\조직문화\로고\LGE_CI_LOGO\누끼 컷\LGE_Logo_3D_Tagline(W)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0128" y="6101619"/>
            <a:ext cx="947705" cy="459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Text Box 9"/>
          <p:cNvSpPr txBox="1">
            <a:spLocks noChangeArrowheads="1"/>
          </p:cNvSpPr>
          <p:nvPr/>
        </p:nvSpPr>
        <p:spPr bwMode="auto">
          <a:xfrm>
            <a:off x="5372564" y="246658"/>
            <a:ext cx="1430200" cy="241926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ko-KR" sz="972">
                <a:solidFill>
                  <a:schemeClr val="bg1">
                    <a:lumMod val="75000"/>
                  </a:schemeClr>
                </a:solidFill>
                <a:latin typeface="Arial" charset="0"/>
              </a:rPr>
              <a:t>LGE Internal Use Only</a:t>
            </a:r>
          </a:p>
        </p:txBody>
      </p:sp>
      <p:pic>
        <p:nvPicPr>
          <p:cNvPr id="14" name="Picture 13" descr="C:\Users\hyun\Desktop\비전로고_두줄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419447" y="105412"/>
            <a:ext cx="1369070" cy="594437"/>
          </a:xfrm>
          <a:prstGeom prst="rect">
            <a:avLst/>
          </a:prstGeom>
          <a:noFill/>
        </p:spPr>
      </p:pic>
      <p:sp>
        <p:nvSpPr>
          <p:cNvPr id="15" name="TextBox 14"/>
          <p:cNvSpPr txBox="1"/>
          <p:nvPr/>
        </p:nvSpPr>
        <p:spPr>
          <a:xfrm>
            <a:off x="4610314" y="2274443"/>
            <a:ext cx="3721449" cy="18203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405765" indent="-405765">
              <a:spcBef>
                <a:spcPts val="474"/>
              </a:spcBef>
              <a:spcAft>
                <a:spcPts val="474"/>
              </a:spcAft>
              <a:buFont typeface="Calibri Light" panose="020F0302020204030204"/>
              <a:buAutoNum type="romanUcPeriod"/>
            </a:pPr>
            <a:r>
              <a:rPr lang="en-US" sz="1550" b="1">
                <a:latin typeface="Arial Narrow"/>
                <a:cs typeface="Arial"/>
              </a:rPr>
              <a:t>Product Introduction</a:t>
            </a:r>
            <a:endParaRPr lang="en-US">
              <a:cs typeface="Calibri" panose="020F0502020204030204"/>
            </a:endParaRPr>
          </a:p>
          <a:p>
            <a:pPr marL="405765" indent="-405765">
              <a:spcBef>
                <a:spcPts val="474"/>
              </a:spcBef>
              <a:spcAft>
                <a:spcPts val="474"/>
              </a:spcAft>
              <a:buFont typeface="+mj-lt"/>
              <a:buAutoNum type="romanUcPeriod"/>
            </a:pPr>
            <a:r>
              <a:rPr lang="en-US" altLang="ko-KR" sz="1579" b="1">
                <a:latin typeface="Arial Narrow" panose="020B0606020202030204" pitchFamily="34" charset="0"/>
                <a:ea typeface="LG스마트체 Regular" panose="020B0600000101010101" pitchFamily="50" charset="-127"/>
              </a:rPr>
              <a:t>Customers</a:t>
            </a:r>
          </a:p>
          <a:p>
            <a:pPr marL="405765" indent="-405765">
              <a:spcBef>
                <a:spcPts val="474"/>
              </a:spcBef>
              <a:spcAft>
                <a:spcPts val="474"/>
              </a:spcAft>
              <a:buFont typeface="+mj-lt"/>
              <a:buAutoNum type="romanUcPeriod"/>
            </a:pPr>
            <a:r>
              <a:rPr lang="en-US" sz="1579" b="1">
                <a:latin typeface="Arial Narrow" panose="020B0606020202030204" pitchFamily="34" charset="0"/>
                <a:ea typeface="LG스마트체 Regular" panose="020B0600000101010101" pitchFamily="50" charset="-127"/>
                <a:cs typeface="Arial" panose="020B0604020202020204" pitchFamily="34" charset="0"/>
              </a:rPr>
              <a:t>Product Features</a:t>
            </a:r>
          </a:p>
          <a:p>
            <a:pPr marL="405765" indent="-405765">
              <a:spcBef>
                <a:spcPts val="474"/>
              </a:spcBef>
              <a:spcAft>
                <a:spcPts val="474"/>
              </a:spcAft>
              <a:buFont typeface="+mj-lt"/>
              <a:buAutoNum type="romanUcPeriod"/>
            </a:pPr>
            <a:r>
              <a:rPr lang="en-US" sz="1579" b="1">
                <a:latin typeface="Arial Narrow" panose="020B0606020202030204" pitchFamily="34" charset="0"/>
                <a:ea typeface="LG스마트체 Regular" panose="020B0600000101010101" pitchFamily="50" charset="-127"/>
                <a:cs typeface="Arial" panose="020B0604020202020204" pitchFamily="34" charset="0"/>
              </a:rPr>
              <a:t>Selling Points</a:t>
            </a:r>
          </a:p>
          <a:p>
            <a:pPr marL="405765" indent="-405765">
              <a:spcBef>
                <a:spcPts val="474"/>
              </a:spcBef>
              <a:spcAft>
                <a:spcPts val="474"/>
              </a:spcAft>
              <a:buFont typeface="+mj-lt"/>
              <a:buAutoNum type="romanUcPeriod"/>
            </a:pPr>
            <a:r>
              <a:rPr lang="en-US" sz="1579" b="1">
                <a:latin typeface="Arial Narrow" panose="020B0606020202030204" pitchFamily="34" charset="0"/>
                <a:ea typeface="LG스마트체 Regular" panose="020B0600000101010101" pitchFamily="50" charset="-127"/>
                <a:cs typeface="Arial" panose="020B0604020202020204" pitchFamily="34" charset="0"/>
              </a:rPr>
              <a:t>Q&amp;A</a:t>
            </a:r>
            <a:endParaRPr lang="en-US" sz="1579">
              <a:latin typeface="Arial Narrow" panose="020B0606020202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6668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5372564" y="246658"/>
            <a:ext cx="1430200" cy="241926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ko-KR" sz="972">
                <a:solidFill>
                  <a:schemeClr val="bg1">
                    <a:lumMod val="75000"/>
                  </a:schemeClr>
                </a:solidFill>
                <a:latin typeface="Arial" charset="0"/>
              </a:rPr>
              <a:t>LGE Internal Use Only</a:t>
            </a:r>
          </a:p>
        </p:txBody>
      </p:sp>
      <p:pic>
        <p:nvPicPr>
          <p:cNvPr id="14" name="Picture 13" descr="C:\Users\hyun\Desktop\비전로고_두줄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26592" y="139899"/>
            <a:ext cx="1369070" cy="594437"/>
          </a:xfrm>
          <a:prstGeom prst="rect">
            <a:avLst/>
          </a:prstGeom>
          <a:noFill/>
        </p:spPr>
      </p:pic>
      <p:sp>
        <p:nvSpPr>
          <p:cNvPr id="24" name="Text Box 3"/>
          <p:cNvSpPr txBox="1">
            <a:spLocks noChangeArrowheads="1"/>
          </p:cNvSpPr>
          <p:nvPr/>
        </p:nvSpPr>
        <p:spPr bwMode="auto">
          <a:xfrm>
            <a:off x="1465591" y="95121"/>
            <a:ext cx="5558589" cy="6385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1pPr>
            <a:lvl2pPr marL="742950" indent="-28575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2pPr>
            <a:lvl3pPr marL="11430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3pPr>
            <a:lvl4pPr marL="16002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4pPr>
            <a:lvl5pPr marL="20574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1700" b="1">
                <a:solidFill>
                  <a:schemeClr val="tx1"/>
                </a:solidFill>
                <a:latin typeface="Arial Narrow"/>
                <a:ea typeface="LG스마트체 Regular"/>
              </a:rPr>
              <a:t>I. </a:t>
            </a:r>
            <a:r>
              <a:rPr lang="en-US" sz="1800" b="1">
                <a:latin typeface="Arial Narrow"/>
                <a:ea typeface="돋움"/>
                <a:cs typeface="Arial"/>
              </a:rPr>
              <a:t>Product Introduction</a:t>
            </a:r>
            <a:endParaRPr lang="en-US" sz="1800" b="1">
              <a:latin typeface="Arial Narrow" panose="020B0606020202030204" pitchFamily="34" charset="0"/>
              <a:cs typeface="Arial" panose="020B0604020202020204" pitchFamily="34" charset="0"/>
            </a:endParaRPr>
          </a:p>
          <a:p>
            <a:pPr eaLnBrk="1" hangingPunct="1"/>
            <a:endParaRPr lang="en-US" altLang="ko-KR" sz="1749" b="1">
              <a:solidFill>
                <a:schemeClr val="tx1"/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420" y="812800"/>
            <a:ext cx="4730004" cy="551628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2918" y="3995457"/>
            <a:ext cx="5359386" cy="23336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0762" y="812799"/>
            <a:ext cx="5361542" cy="293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767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5372564" y="246658"/>
            <a:ext cx="1430200" cy="241926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ko-KR" sz="972">
                <a:solidFill>
                  <a:schemeClr val="bg1">
                    <a:lumMod val="75000"/>
                  </a:schemeClr>
                </a:solidFill>
                <a:latin typeface="Arial" charset="0"/>
              </a:rPr>
              <a:t>LGE Internal Use Only</a:t>
            </a:r>
          </a:p>
        </p:txBody>
      </p:sp>
      <p:pic>
        <p:nvPicPr>
          <p:cNvPr id="14" name="Picture 13" descr="C:\Users\hyun\Desktop\비전로고_두줄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26592" y="139899"/>
            <a:ext cx="1369070" cy="594437"/>
          </a:xfrm>
          <a:prstGeom prst="rect">
            <a:avLst/>
          </a:prstGeom>
          <a:noFill/>
        </p:spPr>
      </p:pic>
      <p:sp>
        <p:nvSpPr>
          <p:cNvPr id="24" name="Text Box 3"/>
          <p:cNvSpPr txBox="1">
            <a:spLocks noChangeArrowheads="1"/>
          </p:cNvSpPr>
          <p:nvPr/>
        </p:nvSpPr>
        <p:spPr bwMode="auto">
          <a:xfrm>
            <a:off x="1465591" y="95121"/>
            <a:ext cx="555858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1pPr>
            <a:lvl2pPr marL="742950" indent="-28575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2pPr>
            <a:lvl3pPr marL="11430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3pPr>
            <a:lvl4pPr marL="16002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4pPr>
            <a:lvl5pPr marL="20574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1749" b="1">
                <a:solidFill>
                  <a:schemeClr val="tx1"/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II. </a:t>
            </a:r>
            <a:r>
              <a:rPr lang="en-US" altLang="ko-KR" sz="1800" b="1">
                <a:latin typeface="Arial Narrow" panose="020B0606020202030204" pitchFamily="34" charset="0"/>
                <a:ea typeface="LG스마트체 Regular" panose="020B0600000101010101" pitchFamily="50" charset="-127"/>
              </a:rPr>
              <a:t>Customers</a:t>
            </a:r>
            <a:endParaRPr lang="en-US" altLang="ko-KR" sz="1749" b="1">
              <a:solidFill>
                <a:schemeClr val="tx1"/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794295"/>
            <a:ext cx="4512235" cy="57499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2564" y="794295"/>
            <a:ext cx="5654083" cy="26361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0270" y="3550023"/>
            <a:ext cx="5056377" cy="2795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301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5372564" y="246658"/>
            <a:ext cx="1430200" cy="241926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ko-KR" sz="972">
                <a:solidFill>
                  <a:schemeClr val="bg1">
                    <a:lumMod val="75000"/>
                  </a:schemeClr>
                </a:solidFill>
                <a:latin typeface="Arial" charset="0"/>
              </a:rPr>
              <a:t>LGE Internal Use Only</a:t>
            </a:r>
          </a:p>
        </p:txBody>
      </p:sp>
      <p:pic>
        <p:nvPicPr>
          <p:cNvPr id="14" name="Picture 13" descr="C:\Users\hyun\Desktop\비전로고_두줄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26592" y="139899"/>
            <a:ext cx="1369070" cy="594437"/>
          </a:xfrm>
          <a:prstGeom prst="rect">
            <a:avLst/>
          </a:prstGeom>
          <a:noFill/>
        </p:spPr>
      </p:pic>
      <p:sp>
        <p:nvSpPr>
          <p:cNvPr id="24" name="Text Box 3"/>
          <p:cNvSpPr txBox="1">
            <a:spLocks noChangeArrowheads="1"/>
          </p:cNvSpPr>
          <p:nvPr/>
        </p:nvSpPr>
        <p:spPr bwMode="auto">
          <a:xfrm>
            <a:off x="1465591" y="95121"/>
            <a:ext cx="555858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1pPr>
            <a:lvl2pPr marL="742950" indent="-28575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2pPr>
            <a:lvl3pPr marL="11430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3pPr>
            <a:lvl4pPr marL="16002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4pPr>
            <a:lvl5pPr marL="20574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1749" b="1">
                <a:solidFill>
                  <a:schemeClr val="tx1"/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II. </a:t>
            </a:r>
            <a:r>
              <a:rPr lang="en-US" altLang="ko-KR" sz="1800" b="1">
                <a:latin typeface="Arial Narrow" panose="020B0606020202030204" pitchFamily="34" charset="0"/>
                <a:ea typeface="LG스마트체 Regular" panose="020B0600000101010101" pitchFamily="50" charset="-127"/>
              </a:rPr>
              <a:t>Customers</a:t>
            </a:r>
            <a:endParaRPr lang="en-US" altLang="ko-KR" sz="1749" b="1">
              <a:solidFill>
                <a:schemeClr val="tx1"/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5319" y="857118"/>
            <a:ext cx="4121362" cy="5143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829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5372564" y="246658"/>
            <a:ext cx="1430200" cy="241926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ko-KR" sz="972">
                <a:solidFill>
                  <a:schemeClr val="bg1">
                    <a:lumMod val="75000"/>
                  </a:schemeClr>
                </a:solidFill>
                <a:latin typeface="Arial" charset="0"/>
              </a:rPr>
              <a:t>LGE Internal Use Only</a:t>
            </a:r>
          </a:p>
        </p:txBody>
      </p:sp>
      <p:pic>
        <p:nvPicPr>
          <p:cNvPr id="14" name="Picture 13" descr="C:\Users\hyun\Desktop\비전로고_두줄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26592" y="139899"/>
            <a:ext cx="1369070" cy="594437"/>
          </a:xfrm>
          <a:prstGeom prst="rect">
            <a:avLst/>
          </a:prstGeom>
          <a:noFill/>
        </p:spPr>
      </p:pic>
      <p:sp>
        <p:nvSpPr>
          <p:cNvPr id="24" name="Text Box 3"/>
          <p:cNvSpPr txBox="1">
            <a:spLocks noChangeArrowheads="1"/>
          </p:cNvSpPr>
          <p:nvPr/>
        </p:nvSpPr>
        <p:spPr bwMode="auto">
          <a:xfrm>
            <a:off x="1465591" y="95121"/>
            <a:ext cx="555858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1pPr>
            <a:lvl2pPr marL="742950" indent="-28575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2pPr>
            <a:lvl3pPr marL="11430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3pPr>
            <a:lvl4pPr marL="16002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4pPr>
            <a:lvl5pPr marL="20574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1749" b="1">
                <a:solidFill>
                  <a:schemeClr val="tx1"/>
                </a:solidFill>
                <a:latin typeface="Arial Narrow" panose="020B0606020202030204" pitchFamily="34" charset="0"/>
                <a:ea typeface="LG스마트체 Regular" panose="020B0600000101010101" pitchFamily="50" charset="-127"/>
              </a:rPr>
              <a:t>II. </a:t>
            </a:r>
            <a:r>
              <a:rPr lang="en-US" altLang="ko-KR" sz="1800" b="1">
                <a:latin typeface="Arial Narrow" panose="020B0606020202030204" pitchFamily="34" charset="0"/>
                <a:ea typeface="LG스마트체 Regular" panose="020B0600000101010101" pitchFamily="50" charset="-127"/>
              </a:rPr>
              <a:t>Customers</a:t>
            </a:r>
            <a:endParaRPr lang="en-US" altLang="ko-KR" sz="1749" b="1">
              <a:solidFill>
                <a:schemeClr val="tx1"/>
              </a:solidFill>
              <a:latin typeface="Arial Narrow" panose="020B0606020202030204" pitchFamily="34" charset="0"/>
              <a:ea typeface="LG스마트체 Regular" panose="020B0600000101010101" pitchFamily="50" charset="-127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227" y="734336"/>
            <a:ext cx="4421467" cy="27913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1553" y="742698"/>
            <a:ext cx="4934217" cy="279134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1553" y="3788159"/>
            <a:ext cx="4934217" cy="260200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227" y="3788159"/>
            <a:ext cx="4421467" cy="260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11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5372564" y="246658"/>
            <a:ext cx="1430200" cy="241926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ko-KR" sz="972" dirty="0">
                <a:solidFill>
                  <a:schemeClr val="bg1">
                    <a:lumMod val="75000"/>
                  </a:schemeClr>
                </a:solidFill>
                <a:latin typeface="Arial" charset="0"/>
              </a:rPr>
              <a:t>LGE Internal Use Only</a:t>
            </a:r>
          </a:p>
        </p:txBody>
      </p:sp>
      <p:pic>
        <p:nvPicPr>
          <p:cNvPr id="14" name="Picture 13" descr="C:\Users\hyun\Desktop\비전로고_두줄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26592" y="139899"/>
            <a:ext cx="1369070" cy="594437"/>
          </a:xfrm>
          <a:prstGeom prst="rect">
            <a:avLst/>
          </a:prstGeom>
          <a:noFill/>
        </p:spPr>
      </p:pic>
      <p:sp>
        <p:nvSpPr>
          <p:cNvPr id="24" name="Text Box 3"/>
          <p:cNvSpPr txBox="1">
            <a:spLocks noChangeArrowheads="1"/>
          </p:cNvSpPr>
          <p:nvPr/>
        </p:nvSpPr>
        <p:spPr bwMode="auto">
          <a:xfrm>
            <a:off x="1465591" y="134197"/>
            <a:ext cx="3819666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1pPr>
            <a:lvl2pPr marL="742950" indent="-28575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2pPr>
            <a:lvl3pPr marL="11430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3pPr>
            <a:lvl4pPr marL="16002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4pPr>
            <a:lvl5pPr marL="20574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1700" b="1" dirty="0">
                <a:solidFill>
                  <a:schemeClr val="tx1"/>
                </a:solidFill>
                <a:latin typeface="Arial Narrow"/>
                <a:ea typeface="LG스마트체 Regular"/>
              </a:rPr>
              <a:t>III. Product Features</a:t>
            </a:r>
            <a:endParaRPr lang="en-US" altLang="ko-KR" sz="1800" b="1" dirty="0">
              <a:solidFill>
                <a:schemeClr val="tx1"/>
              </a:solidFill>
              <a:latin typeface="Arial Narrow"/>
              <a:ea typeface="LG스마트체 Regular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793AB50F-A52B-72A1-EAB5-AECE00F95E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5853" y="732692"/>
            <a:ext cx="4825063" cy="55880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F1F0ECCB-6764-ACA0-122F-63E389F00694}"/>
              </a:ext>
            </a:extLst>
          </p:cNvPr>
          <p:cNvSpPr txBox="1"/>
          <p:nvPr/>
        </p:nvSpPr>
        <p:spPr>
          <a:xfrm>
            <a:off x="8044566" y="2916247"/>
            <a:ext cx="2538045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4000" dirty="0">
                <a:cs typeface="Calibri"/>
              </a:rPr>
              <a:t>Protection</a:t>
            </a:r>
            <a:endParaRPr lang="en-US" sz="4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90338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5372564" y="246658"/>
            <a:ext cx="1430200" cy="241926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ko-KR" sz="972" dirty="0">
                <a:solidFill>
                  <a:schemeClr val="bg1">
                    <a:lumMod val="75000"/>
                  </a:schemeClr>
                </a:solidFill>
                <a:latin typeface="Arial" charset="0"/>
              </a:rPr>
              <a:t>LGE Internal Use Only</a:t>
            </a:r>
          </a:p>
        </p:txBody>
      </p:sp>
      <p:pic>
        <p:nvPicPr>
          <p:cNvPr id="14" name="Picture 13" descr="C:\Users\hyun\Desktop\비전로고_두줄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26592" y="139899"/>
            <a:ext cx="1369070" cy="594437"/>
          </a:xfrm>
          <a:prstGeom prst="rect">
            <a:avLst/>
          </a:prstGeom>
          <a:noFill/>
        </p:spPr>
      </p:pic>
      <p:sp>
        <p:nvSpPr>
          <p:cNvPr id="24" name="Text Box 3"/>
          <p:cNvSpPr txBox="1">
            <a:spLocks noChangeArrowheads="1"/>
          </p:cNvSpPr>
          <p:nvPr/>
        </p:nvSpPr>
        <p:spPr bwMode="auto">
          <a:xfrm>
            <a:off x="1465591" y="134197"/>
            <a:ext cx="3819666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1pPr>
            <a:lvl2pPr marL="742950" indent="-28575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2pPr>
            <a:lvl3pPr marL="11430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3pPr>
            <a:lvl4pPr marL="16002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4pPr>
            <a:lvl5pPr marL="20574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1700" b="1" dirty="0">
                <a:solidFill>
                  <a:schemeClr val="tx1"/>
                </a:solidFill>
                <a:latin typeface="Arial Narrow"/>
                <a:ea typeface="LG스마트체 Regular"/>
              </a:rPr>
              <a:t>III. Product Features</a:t>
            </a:r>
            <a:endParaRPr lang="en-US" altLang="ko-KR" sz="1800" b="1" dirty="0">
              <a:solidFill>
                <a:schemeClr val="tx1"/>
              </a:solidFill>
              <a:latin typeface="Arial Narrow"/>
              <a:ea typeface="LG스마트체 Regula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F1F0ECCB-6764-ACA0-122F-63E389F00694}"/>
              </a:ext>
            </a:extLst>
          </p:cNvPr>
          <p:cNvSpPr txBox="1"/>
          <p:nvPr/>
        </p:nvSpPr>
        <p:spPr>
          <a:xfrm>
            <a:off x="6081689" y="5791719"/>
            <a:ext cx="6152658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dirty="0">
                <a:cs typeface="Calibri"/>
              </a:rPr>
              <a:t>AI Combat Algorithm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14B8EFF4-8F74-7BB0-85AD-ED9BEEA41A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58253"/>
            <a:ext cx="12192000" cy="5138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241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5372564" y="246658"/>
            <a:ext cx="1430200" cy="241926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altLang="ko-KR" sz="972" dirty="0">
                <a:solidFill>
                  <a:schemeClr val="bg1">
                    <a:lumMod val="75000"/>
                  </a:schemeClr>
                </a:solidFill>
                <a:latin typeface="Arial" charset="0"/>
              </a:rPr>
              <a:t>LGE Internal Use Only</a:t>
            </a:r>
          </a:p>
        </p:txBody>
      </p:sp>
      <p:pic>
        <p:nvPicPr>
          <p:cNvPr id="14" name="Picture 13" descr="C:\Users\hyun\Desktop\비전로고_두줄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426592" y="139899"/>
            <a:ext cx="1369070" cy="594437"/>
          </a:xfrm>
          <a:prstGeom prst="rect">
            <a:avLst/>
          </a:prstGeom>
          <a:noFill/>
        </p:spPr>
      </p:pic>
      <p:sp>
        <p:nvSpPr>
          <p:cNvPr id="24" name="Text Box 3"/>
          <p:cNvSpPr txBox="1">
            <a:spLocks noChangeArrowheads="1"/>
          </p:cNvSpPr>
          <p:nvPr/>
        </p:nvSpPr>
        <p:spPr bwMode="auto">
          <a:xfrm>
            <a:off x="1465591" y="134197"/>
            <a:ext cx="3819666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>
            <a:lvl1pPr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1pPr>
            <a:lvl2pPr marL="742950" indent="-28575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2pPr>
            <a:lvl3pPr marL="11430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3pPr>
            <a:lvl4pPr marL="16002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4pPr>
            <a:lvl5pPr marL="2057400" indent="-228600" eaLnBrk="0" hangingPunct="0"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200">
                <a:solidFill>
                  <a:srgbClr val="000000"/>
                </a:solidFill>
                <a:latin typeface="Arial" charset="0"/>
                <a:ea typeface="돋움" pitchFamily="50" charset="-127"/>
              </a:defRPr>
            </a:lvl9pPr>
          </a:lstStyle>
          <a:p>
            <a:pPr eaLnBrk="1" hangingPunct="1"/>
            <a:r>
              <a:rPr lang="en-US" altLang="ko-KR" sz="1700" b="1" dirty="0">
                <a:solidFill>
                  <a:schemeClr val="tx1"/>
                </a:solidFill>
                <a:latin typeface="Arial Narrow"/>
                <a:ea typeface="LG스마트체 Regular"/>
              </a:rPr>
              <a:t>III. Product Features</a:t>
            </a:r>
            <a:endParaRPr lang="en-US" altLang="ko-KR" sz="1800" b="1" dirty="0">
              <a:solidFill>
                <a:schemeClr val="tx1"/>
              </a:solidFill>
              <a:latin typeface="Arial Narrow"/>
              <a:ea typeface="LG스마트체 Regula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F1F0ECCB-6764-ACA0-122F-63E389F00694}"/>
              </a:ext>
            </a:extLst>
          </p:cNvPr>
          <p:cNvSpPr txBox="1"/>
          <p:nvPr/>
        </p:nvSpPr>
        <p:spPr>
          <a:xfrm>
            <a:off x="7038336" y="2916247"/>
            <a:ext cx="4550505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dirty="0">
                <a:cs typeface="Calibri"/>
              </a:rPr>
              <a:t>Movement system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250F3914-4FA2-009A-8B01-E58390CE0C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5973" y="488830"/>
            <a:ext cx="5320658" cy="6254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68806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478</Words>
  <Application>Microsoft Office PowerPoint</Application>
  <PresentationFormat>Widescreen</PresentationFormat>
  <Paragraphs>80</Paragraphs>
  <Slides>16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맑은 고딕</vt:lpstr>
      <vt:lpstr>Arial</vt:lpstr>
      <vt:lpstr>Arial Narrow</vt:lpstr>
      <vt:lpstr>Calibri</vt:lpstr>
      <vt:lpstr>Calibri Light</vt:lpstr>
      <vt:lpstr>돋움</vt:lpstr>
      <vt:lpstr>LG스마트체 Regular</vt:lpstr>
      <vt:lpstr>Lucida Sans Unicode</vt:lpstr>
      <vt:lpstr>Söhne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TUYEN THI THANH LE/LGEDV MULTIMEDIA TEAM(tuyen2.le@lge.com)</dc:creator>
  <cp:lastModifiedBy>HOANG VAN NGUYEN/LGEVH VS FUNCTIONAL TECHNOLOGY 4(hoang5.nguyen@lge.com)</cp:lastModifiedBy>
  <cp:revision>83</cp:revision>
  <dcterms:created xsi:type="dcterms:W3CDTF">2024-04-10T06:31:57Z</dcterms:created>
  <dcterms:modified xsi:type="dcterms:W3CDTF">2024-04-15T02:49:07Z</dcterms:modified>
</cp:coreProperties>
</file>

<file path=docProps/thumbnail.jpeg>
</file>